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3" d="100"/>
          <a:sy n="83" d="100"/>
        </p:scale>
        <p:origin x="-18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8D6AC-40D2-4C2E-8DD0-1FF5ED484D5A}" type="doc">
      <dgm:prSet loTypeId="urn:microsoft.com/office/officeart/2005/8/layout/vList2" loCatId="list" qsTypeId="urn:microsoft.com/office/officeart/2005/8/quickstyle/3d4" qsCatId="3D" csTypeId="urn:microsoft.com/office/officeart/2005/8/colors/accent5_4" csCatId="accent5" phldr="1"/>
      <dgm:spPr/>
      <dgm:t>
        <a:bodyPr/>
        <a:lstStyle/>
        <a:p>
          <a:endParaRPr lang="es-CO"/>
        </a:p>
      </dgm:t>
    </dgm:pt>
    <dgm:pt modelId="{B1FEDF98-4D24-4B50-BE6E-CB08380F371B}">
      <dgm:prSet/>
      <dgm:spPr>
        <a:ln>
          <a:solidFill>
            <a:srgbClr val="FFC000"/>
          </a:solidFill>
        </a:ln>
      </dgm:spPr>
      <dgm:t>
        <a:bodyPr/>
        <a:lstStyle/>
        <a:p>
          <a:pPr algn="ctr" rtl="0"/>
          <a:r>
            <a:rPr lang="es-CO" b="1" dirty="0" smtClean="0"/>
            <a:t>Sistema de Comparación de Factores</a:t>
          </a:r>
          <a:endParaRPr lang="es-CO" dirty="0"/>
        </a:p>
      </dgm:t>
    </dgm:pt>
    <dgm:pt modelId="{EB7E81EA-41A0-447D-98CD-250DA3EA6C6F}" type="parTrans" cxnId="{EFA4AE31-6D53-4ECF-A533-76A1E4DE174B}">
      <dgm:prSet/>
      <dgm:spPr/>
      <dgm:t>
        <a:bodyPr/>
        <a:lstStyle/>
        <a:p>
          <a:endParaRPr lang="es-CO"/>
        </a:p>
      </dgm:t>
    </dgm:pt>
    <dgm:pt modelId="{CF29BD27-D15A-4C32-9449-3498CA88E5B0}" type="sibTrans" cxnId="{EFA4AE31-6D53-4ECF-A533-76A1E4DE174B}">
      <dgm:prSet/>
      <dgm:spPr/>
      <dgm:t>
        <a:bodyPr/>
        <a:lstStyle/>
        <a:p>
          <a:endParaRPr lang="es-CO"/>
        </a:p>
      </dgm:t>
    </dgm:pt>
    <dgm:pt modelId="{008A6C9E-5DA9-4D51-A23C-D2AD43E2997F}" type="pres">
      <dgm:prSet presAssocID="{CD38D6AC-40D2-4C2E-8DD0-1FF5ED484D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66B9FE2-E636-44DB-BC6D-B687549E6646}" type="pres">
      <dgm:prSet presAssocID="{B1FEDF98-4D24-4B50-BE6E-CB08380F371B}" presName="parentText" presStyleLbl="node1" presStyleIdx="0" presStyleCnt="1" custScaleX="75057" custScaleY="78493" custLinFactNeighborX="0" custLinFactNeighborY="-4164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3F18C5E-B2C6-4D86-9A00-49FCECCC53A2}" type="presOf" srcId="{CD38D6AC-40D2-4C2E-8DD0-1FF5ED484D5A}" destId="{008A6C9E-5DA9-4D51-A23C-D2AD43E2997F}" srcOrd="0" destOrd="0" presId="urn:microsoft.com/office/officeart/2005/8/layout/vList2"/>
    <dgm:cxn modelId="{EFA4AE31-6D53-4ECF-A533-76A1E4DE174B}" srcId="{CD38D6AC-40D2-4C2E-8DD0-1FF5ED484D5A}" destId="{B1FEDF98-4D24-4B50-BE6E-CB08380F371B}" srcOrd="0" destOrd="0" parTransId="{EB7E81EA-41A0-447D-98CD-250DA3EA6C6F}" sibTransId="{CF29BD27-D15A-4C32-9449-3498CA88E5B0}"/>
    <dgm:cxn modelId="{1B10C47E-EA4D-452D-A0C3-9EE8215D6679}" type="presOf" srcId="{B1FEDF98-4D24-4B50-BE6E-CB08380F371B}" destId="{266B9FE2-E636-44DB-BC6D-B687549E6646}" srcOrd="0" destOrd="0" presId="urn:microsoft.com/office/officeart/2005/8/layout/vList2"/>
    <dgm:cxn modelId="{BAFFAC11-E55E-4CE0-A0AF-5AD6C831A8E7}" type="presParOf" srcId="{008A6C9E-5DA9-4D51-A23C-D2AD43E2997F}" destId="{266B9FE2-E636-44DB-BC6D-B687549E66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B9FE2-E636-44DB-BC6D-B687549E6646}">
      <dsp:nvSpPr>
        <dsp:cNvPr id="0" name=""/>
        <dsp:cNvSpPr/>
      </dsp:nvSpPr>
      <dsp:spPr>
        <a:xfrm>
          <a:off x="857220" y="0"/>
          <a:ext cx="5158994" cy="578571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b="1" kern="1200" dirty="0" smtClean="0"/>
            <a:t>Sistema de Comparación de Factores</a:t>
          </a:r>
          <a:endParaRPr lang="es-CO" sz="2300" kern="1200" dirty="0"/>
        </a:p>
      </dsp:txBody>
      <dsp:txXfrm>
        <a:off x="885464" y="28244"/>
        <a:ext cx="5102506" cy="522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8/15/2014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8/15/2014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s-ES" dirty="0" smtClean="0"/>
              <a:t>Haga clic para modificar el estilo de título del patrón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8/15/2014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8/15/2014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87398" y="3797300"/>
            <a:ext cx="10502900" cy="771652"/>
          </a:xfrm>
        </p:spPr>
        <p:txBody>
          <a:bodyPr>
            <a:normAutofit/>
          </a:bodyPr>
          <a:lstStyle/>
          <a:p>
            <a:r>
              <a:rPr lang="es-ES" sz="4800" noProof="1" smtClean="0"/>
              <a:t>Sistema de Comparación de Factores</a:t>
            </a:r>
            <a:endParaRPr lang="es-ES" sz="4800" noProof="1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076824" y="3060700"/>
            <a:ext cx="1924049" cy="479552"/>
          </a:xfrm>
        </p:spPr>
        <p:txBody>
          <a:bodyPr>
            <a:normAutofit/>
          </a:bodyPr>
          <a:lstStyle/>
          <a:p>
            <a:r>
              <a:rPr lang="es-ES" sz="2400" b="1" noProof="1" smtClean="0">
                <a:solidFill>
                  <a:schemeClr val="tx1"/>
                </a:solidFill>
              </a:rPr>
              <a:t>Capitulo IX</a:t>
            </a:r>
            <a:endParaRPr lang="es-ES" sz="2400" b="1" noProof="1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273235" y="2218877"/>
            <a:ext cx="7531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/>
              <a:t>La administración de sueldos y salarios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3600" b="1" dirty="0" smtClean="0">
                <a:solidFill>
                  <a:srgbClr val="C00000"/>
                </a:solidFill>
              </a:rPr>
              <a:t>RESUMEN</a:t>
            </a:r>
          </a:p>
          <a:p>
            <a:pPr algn="just">
              <a:lnSpc>
                <a:spcPct val="150000"/>
              </a:lnSpc>
            </a:pPr>
            <a:r>
              <a:rPr lang="es-CO" sz="3600" b="1" dirty="0" smtClean="0">
                <a:solidFill>
                  <a:schemeClr val="tx2"/>
                </a:solidFill>
              </a:rPr>
              <a:t>Consiste en clasificar los trabajos de una empresa, comparándolos con una serie de trabajos claves o representativos, previamente seleccionados y descompuestos en sus factores fundamentales.</a:t>
            </a:r>
          </a:p>
          <a:p>
            <a:pPr lvl="1" algn="just">
              <a:lnSpc>
                <a:spcPct val="150000"/>
              </a:lnSpc>
            </a:pPr>
            <a:endParaRPr lang="es-CO" sz="36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766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54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O" sz="2500" b="1" dirty="0" smtClean="0">
                <a:solidFill>
                  <a:schemeClr val="tx2"/>
                </a:solidFill>
              </a:rPr>
              <a:t>Comprende el desarrollo sistemático de las siguientes etapas: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Selección de factores fundamentales.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Definición de los factores seleccionados.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Selección de los trabajos claves.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Jerarquización de los trabajos claves.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Distribución del salario de cada trabajo clave entre los factores.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Comparación de los resultados.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O" sz="2500" b="1" dirty="0" smtClean="0">
                <a:solidFill>
                  <a:schemeClr val="tx2"/>
                </a:solidFill>
              </a:rPr>
              <a:t>Valoración de los demás trabajos.</a:t>
            </a:r>
            <a:endParaRPr lang="es-CO" sz="2500" b="1" dirty="0">
              <a:solidFill>
                <a:schemeClr val="tx2"/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31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57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texto 6"/>
          <p:cNvSpPr>
            <a:spLocks noGrp="1"/>
          </p:cNvSpPr>
          <p:nvPr>
            <p:ph type="body" idx="1"/>
          </p:nvPr>
        </p:nvSpPr>
        <p:spPr>
          <a:xfrm>
            <a:off x="2702170" y="2700998"/>
            <a:ext cx="6793522" cy="1153550"/>
          </a:xfrm>
        </p:spPr>
        <p:txBody>
          <a:bodyPr>
            <a:noAutofit/>
          </a:bodyPr>
          <a:lstStyle/>
          <a:p>
            <a:r>
              <a:rPr lang="es-ES" sz="9600" noProof="1" smtClean="0"/>
              <a:t>¡GRACIAS!</a:t>
            </a:r>
            <a:endParaRPr lang="es-ES" sz="9600" noProof="1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63408878"/>
              </p:ext>
            </p:extLst>
          </p:nvPr>
        </p:nvGraphicFramePr>
        <p:xfrm>
          <a:off x="2664460" y="538499"/>
          <a:ext cx="6873435" cy="600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079500" y="1409700"/>
            <a:ext cx="21209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500" b="1" dirty="0" smtClean="0">
                <a:latin typeface="+mj-lt"/>
              </a:rPr>
              <a:t>Definición:</a:t>
            </a:r>
            <a:endParaRPr lang="es-CO" sz="2500" b="1" dirty="0"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79500" y="1993900"/>
            <a:ext cx="10058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dirty="0" smtClean="0"/>
              <a:t>Consiste </a:t>
            </a:r>
            <a:r>
              <a:rPr lang="es-CO" sz="2200" dirty="0"/>
              <a:t>en clasificar los trabajos de la empresa, comparándolos con un cierto número de trabajos claves previamente determinados.  </a:t>
            </a:r>
            <a:endParaRPr lang="es-CO" sz="2200" dirty="0" smtClean="0"/>
          </a:p>
          <a:p>
            <a:pPr algn="just"/>
            <a:endParaRPr lang="es-CO" sz="2200" dirty="0"/>
          </a:p>
          <a:p>
            <a:pPr algn="just"/>
            <a:r>
              <a:rPr lang="es-CO" sz="2200" dirty="0" smtClean="0"/>
              <a:t>Las </a:t>
            </a:r>
            <a:r>
              <a:rPr lang="es-CO" sz="2200" dirty="0"/>
              <a:t>comparaciones se hacen </a:t>
            </a:r>
            <a:r>
              <a:rPr lang="es-CO" sz="2200" dirty="0" smtClean="0"/>
              <a:t>descomponiendo </a:t>
            </a:r>
            <a:r>
              <a:rPr lang="es-CO" sz="2200" dirty="0"/>
              <a:t>los trabajos en sus factores integrantes.</a:t>
            </a:r>
          </a:p>
          <a:p>
            <a:pPr algn="just"/>
            <a:endParaRPr lang="es-CO" sz="2200" dirty="0"/>
          </a:p>
          <a:p>
            <a:pPr algn="just"/>
            <a:r>
              <a:rPr lang="es-CO" sz="2200" dirty="0"/>
              <a:t>La característica esencial </a:t>
            </a:r>
            <a:r>
              <a:rPr lang="es-CO" sz="2200" dirty="0" smtClean="0"/>
              <a:t>es la </a:t>
            </a:r>
            <a:r>
              <a:rPr lang="es-CO" sz="2200" dirty="0"/>
              <a:t>construcción de las escalas de valoración en términos de unidades monetarias. </a:t>
            </a:r>
            <a:endParaRPr lang="es-CO" sz="2200" dirty="0" smtClean="0"/>
          </a:p>
          <a:p>
            <a:pPr algn="just"/>
            <a:endParaRPr lang="es-CO" sz="2200" dirty="0"/>
          </a:p>
          <a:p>
            <a:pPr algn="just"/>
            <a:r>
              <a:rPr lang="es-CO" sz="2200" dirty="0" smtClean="0"/>
              <a:t>Fué </a:t>
            </a:r>
            <a:r>
              <a:rPr lang="es-CO" sz="2200" dirty="0"/>
              <a:t>ideado por Eugene J. </a:t>
            </a:r>
            <a:r>
              <a:rPr lang="es-CO" sz="2200" dirty="0" err="1"/>
              <a:t>Bengen</a:t>
            </a:r>
            <a:r>
              <a:rPr lang="es-CO" sz="2200" dirty="0"/>
              <a:t> el año de 1926. </a:t>
            </a:r>
            <a:r>
              <a:rPr lang="es-CO" sz="2200" dirty="0" smtClean="0"/>
              <a:t>Ha </a:t>
            </a:r>
            <a:r>
              <a:rPr lang="es-CO" sz="2200" dirty="0"/>
              <a:t>adquirido una gran </a:t>
            </a:r>
            <a:r>
              <a:rPr lang="es-CO" sz="2200" dirty="0" smtClean="0"/>
              <a:t>aceptación, algo </a:t>
            </a:r>
            <a:r>
              <a:rPr lang="es-CO" sz="2200" dirty="0"/>
              <a:t>inferior a la del sistema de Asignación de Puntos.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9500" y="1026398"/>
            <a:ext cx="7759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500" b="1" dirty="0" smtClean="0">
                <a:latin typeface="+mj-lt"/>
              </a:rPr>
              <a:t>Procedimiento: </a:t>
            </a:r>
            <a:r>
              <a:rPr lang="es-CO" sz="2500" dirty="0" smtClean="0">
                <a:latin typeface="+mj-lt"/>
              </a:rPr>
              <a:t>comprende las siguientes etapas.</a:t>
            </a:r>
            <a:r>
              <a:rPr lang="es-CO" sz="2500" b="1" dirty="0" smtClean="0">
                <a:latin typeface="+mj-lt"/>
              </a:rPr>
              <a:t>  </a:t>
            </a:r>
            <a:endParaRPr lang="es-CO" sz="2500" b="1" dirty="0"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79500" y="1503452"/>
            <a:ext cx="10058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s-CO" sz="2200" b="1" dirty="0" smtClean="0"/>
              <a:t>Selección </a:t>
            </a:r>
            <a:r>
              <a:rPr lang="es-CO" sz="2200" b="1" dirty="0"/>
              <a:t>de Factores</a:t>
            </a:r>
          </a:p>
          <a:p>
            <a:pPr lvl="1" algn="just"/>
            <a:r>
              <a:rPr lang="es-CO" sz="2200" dirty="0" smtClean="0"/>
              <a:t>Se </a:t>
            </a:r>
            <a:r>
              <a:rPr lang="es-CO" sz="2200" dirty="0"/>
              <a:t>utilizan </a:t>
            </a:r>
            <a:r>
              <a:rPr lang="es-CO" sz="2200" dirty="0" smtClean="0"/>
              <a:t>cinco </a:t>
            </a:r>
            <a:r>
              <a:rPr lang="es-CO" sz="2200" dirty="0"/>
              <a:t>factores  que se consideran fundamentales:</a:t>
            </a:r>
          </a:p>
          <a:p>
            <a:pPr algn="just"/>
            <a:endParaRPr lang="es-CO" sz="2200" dirty="0" smtClean="0"/>
          </a:p>
          <a:p>
            <a:pPr lvl="1" algn="just"/>
            <a:r>
              <a:rPr lang="es-CO" sz="2200" dirty="0" smtClean="0"/>
              <a:t>•</a:t>
            </a:r>
            <a:r>
              <a:rPr lang="es-CO" sz="2200" dirty="0"/>
              <a:t>	</a:t>
            </a:r>
            <a:r>
              <a:rPr lang="es-CO" sz="2200" dirty="0" smtClean="0"/>
              <a:t>Esfuerzo mental </a:t>
            </a:r>
            <a:endParaRPr lang="es-CO" sz="2200" dirty="0"/>
          </a:p>
          <a:p>
            <a:pPr lvl="1" algn="just"/>
            <a:r>
              <a:rPr lang="es-CO" sz="2200" dirty="0"/>
              <a:t>•	</a:t>
            </a:r>
            <a:r>
              <a:rPr lang="es-CO" sz="2200" dirty="0" smtClean="0"/>
              <a:t>Habilidad </a:t>
            </a:r>
            <a:endParaRPr lang="es-CO" sz="2200" dirty="0"/>
          </a:p>
          <a:p>
            <a:pPr lvl="1" algn="just"/>
            <a:r>
              <a:rPr lang="es-CO" sz="2200" dirty="0"/>
              <a:t>•	</a:t>
            </a:r>
            <a:r>
              <a:rPr lang="es-CO" sz="2200" dirty="0" smtClean="0"/>
              <a:t>Requisitos físicos </a:t>
            </a:r>
            <a:endParaRPr lang="es-CO" sz="2200" dirty="0"/>
          </a:p>
          <a:p>
            <a:pPr lvl="1" algn="just"/>
            <a:r>
              <a:rPr lang="es-CO" sz="2200" dirty="0"/>
              <a:t>•	Responsabilidad</a:t>
            </a:r>
          </a:p>
          <a:p>
            <a:pPr lvl="1" algn="just"/>
            <a:r>
              <a:rPr lang="es-CO" sz="2200" dirty="0"/>
              <a:t>•	Condiciones de trabajo</a:t>
            </a:r>
          </a:p>
          <a:p>
            <a:pPr algn="just"/>
            <a:endParaRPr lang="es-CO" sz="2200" dirty="0"/>
          </a:p>
          <a:p>
            <a:pPr lvl="1" algn="just"/>
            <a:r>
              <a:rPr lang="es-CO" sz="2200" dirty="0" smtClean="0"/>
              <a:t>Se utilizan estos </a:t>
            </a:r>
            <a:r>
              <a:rPr lang="es-CO" sz="2200" dirty="0"/>
              <a:t>factores </a:t>
            </a:r>
            <a:r>
              <a:rPr lang="es-CO" sz="2200" dirty="0" smtClean="0"/>
              <a:t>porque se hallan </a:t>
            </a:r>
            <a:r>
              <a:rPr lang="es-CO" sz="2200" dirty="0"/>
              <a:t>en mayor o menor proporción en todos los </a:t>
            </a:r>
            <a:r>
              <a:rPr lang="es-CO" sz="2200" dirty="0" smtClean="0"/>
              <a:t>trabajos. </a:t>
            </a:r>
          </a:p>
          <a:p>
            <a:pPr lvl="1" algn="just"/>
            <a:r>
              <a:rPr lang="es-CO" sz="2200" dirty="0" smtClean="0"/>
              <a:t>Se debe intervenir </a:t>
            </a:r>
            <a:r>
              <a:rPr lang="es-CO" sz="2200" dirty="0"/>
              <a:t>trabajos claves de todos los tipos que se tengan que valorar.</a:t>
            </a:r>
          </a:p>
          <a:p>
            <a:pPr algn="just"/>
            <a:r>
              <a:rPr lang="es-CO" sz="2200" dirty="0" smtClean="0"/>
              <a:t> </a:t>
            </a:r>
            <a:endParaRPr lang="es-CO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231" y="396170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25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500" b="1" dirty="0" smtClean="0"/>
              <a:t>Definición de </a:t>
            </a:r>
            <a:r>
              <a:rPr lang="es-CO" sz="2500" b="1" dirty="0"/>
              <a:t>Factores</a:t>
            </a:r>
          </a:p>
          <a:p>
            <a:pPr lvl="1" algn="just"/>
            <a:r>
              <a:rPr lang="es-CO" sz="2000" b="1" dirty="0" smtClean="0">
                <a:solidFill>
                  <a:srgbClr val="C00000"/>
                </a:solidFill>
              </a:rPr>
              <a:t>Esfuerzo </a:t>
            </a:r>
            <a:r>
              <a:rPr lang="es-CO" sz="2000" b="1" dirty="0">
                <a:solidFill>
                  <a:srgbClr val="C00000"/>
                </a:solidFill>
              </a:rPr>
              <a:t>Mental</a:t>
            </a:r>
            <a:r>
              <a:rPr lang="es-CO" sz="2000" b="1" dirty="0" smtClean="0">
                <a:solidFill>
                  <a:srgbClr val="C00000"/>
                </a:solidFill>
              </a:rPr>
              <a:t>: </a:t>
            </a:r>
          </a:p>
          <a:p>
            <a:pPr lvl="1" algn="just"/>
            <a:r>
              <a:rPr lang="es-CO" sz="2000" u="sng" dirty="0" smtClean="0"/>
              <a:t>Inherente:</a:t>
            </a:r>
            <a:r>
              <a:rPr lang="es-CO" sz="2000" dirty="0" smtClean="0"/>
              <a:t> inteligencia</a:t>
            </a:r>
            <a:r>
              <a:rPr lang="es-CO" sz="2000" dirty="0"/>
              <a:t>, memoria, raciocinio, facilidad de expresión </a:t>
            </a:r>
            <a:r>
              <a:rPr lang="es-CO" sz="2000" dirty="0" smtClean="0"/>
              <a:t>verbal. </a:t>
            </a:r>
            <a:r>
              <a:rPr lang="es-CO" sz="2000" u="sng" dirty="0" smtClean="0"/>
              <a:t>Adquirido</a:t>
            </a:r>
            <a:r>
              <a:rPr lang="es-CO" sz="2000" u="sng" dirty="0"/>
              <a:t>:</a:t>
            </a:r>
            <a:r>
              <a:rPr lang="es-CO" sz="2000" dirty="0"/>
              <a:t> </a:t>
            </a:r>
            <a:r>
              <a:rPr lang="es-CO" sz="2000" dirty="0" smtClean="0"/>
              <a:t>gramática</a:t>
            </a:r>
            <a:r>
              <a:rPr lang="es-CO" sz="2000" dirty="0"/>
              <a:t>, </a:t>
            </a:r>
            <a:r>
              <a:rPr lang="es-CO" sz="2000" dirty="0" smtClean="0"/>
              <a:t>aritmética, cultura, química</a:t>
            </a:r>
            <a:r>
              <a:rPr lang="es-CO" sz="2000" dirty="0"/>
              <a:t>, ingeniería, </a:t>
            </a:r>
            <a:r>
              <a:rPr lang="es-CO" sz="2000" dirty="0" smtClean="0"/>
              <a:t>contabilidad.</a:t>
            </a:r>
            <a:r>
              <a:rPr lang="es-CO" sz="2200" dirty="0" smtClean="0"/>
              <a:t> </a:t>
            </a:r>
          </a:p>
          <a:p>
            <a:pPr lvl="1" algn="just"/>
            <a:endParaRPr lang="es-CO" sz="2000" dirty="0" smtClean="0"/>
          </a:p>
          <a:p>
            <a:pPr lvl="1" algn="just"/>
            <a:r>
              <a:rPr lang="es-CO" sz="2000" b="1" dirty="0" smtClean="0">
                <a:solidFill>
                  <a:srgbClr val="C00000"/>
                </a:solidFill>
              </a:rPr>
              <a:t>Habilidad</a:t>
            </a:r>
            <a:r>
              <a:rPr lang="es-CO" sz="2000" b="1" dirty="0">
                <a:solidFill>
                  <a:srgbClr val="C00000"/>
                </a:solidFill>
              </a:rPr>
              <a:t>:</a:t>
            </a:r>
          </a:p>
          <a:p>
            <a:pPr lvl="1" algn="just"/>
            <a:r>
              <a:rPr lang="es-CO" sz="2000" u="sng" dirty="0" smtClean="0"/>
              <a:t>Inherente:</a:t>
            </a:r>
            <a:r>
              <a:rPr lang="es-CO" sz="2000" dirty="0" smtClean="0"/>
              <a:t> coordinación </a:t>
            </a:r>
            <a:r>
              <a:rPr lang="es-CO" sz="2000" dirty="0"/>
              <a:t>muscular, como en el manejo de máquinas, movimientos, repetitivos, coordinaciones cuidadosas, destrezas, montajes, desmontajes.</a:t>
            </a:r>
          </a:p>
          <a:p>
            <a:pPr lvl="1" algn="just"/>
            <a:r>
              <a:rPr lang="es-CO" sz="2000" u="sng" dirty="0" smtClean="0"/>
              <a:t>Adquirida</a:t>
            </a:r>
            <a:r>
              <a:rPr lang="es-CO" sz="2000" u="sng" dirty="0"/>
              <a:t>:</a:t>
            </a:r>
            <a:r>
              <a:rPr lang="es-CO" sz="2000" dirty="0"/>
              <a:t> conocimiento específico del </a:t>
            </a:r>
            <a:r>
              <a:rPr lang="es-CO" sz="2000" dirty="0" smtClean="0"/>
              <a:t>trabajo, solamente </a:t>
            </a:r>
            <a:r>
              <a:rPr lang="es-CO" sz="2000" dirty="0"/>
              <a:t>adquirido por la ejecución del </a:t>
            </a:r>
            <a:r>
              <a:rPr lang="es-CO" sz="2000" dirty="0" smtClean="0"/>
              <a:t>trabajo. Es entrenamiento.</a:t>
            </a:r>
          </a:p>
          <a:p>
            <a:pPr lvl="1" algn="just"/>
            <a:endParaRPr lang="es-CO" sz="2000" dirty="0"/>
          </a:p>
          <a:p>
            <a:pPr lvl="1" algn="just"/>
            <a:r>
              <a:rPr lang="es-CO" sz="2000" b="1" dirty="0">
                <a:solidFill>
                  <a:srgbClr val="C00000"/>
                </a:solidFill>
              </a:rPr>
              <a:t>Requisitos físicos: </a:t>
            </a:r>
          </a:p>
          <a:p>
            <a:pPr lvl="1" algn="just"/>
            <a:r>
              <a:rPr lang="es-CO" sz="2000" u="sng" dirty="0" smtClean="0"/>
              <a:t>Esfuerzo Físico</a:t>
            </a:r>
            <a:r>
              <a:rPr lang="es-CO" sz="2000" dirty="0" smtClean="0"/>
              <a:t>: trabajar </a:t>
            </a:r>
            <a:r>
              <a:rPr lang="es-CO" sz="2000" dirty="0"/>
              <a:t>sentado, de pie, andar, trepar empujar, tirar etc. Debe tenerse en cuenta la cantidad de esfuerzo ejercido y su grado de continuidad.</a:t>
            </a:r>
          </a:p>
          <a:p>
            <a:pPr lvl="1" algn="just"/>
            <a:r>
              <a:rPr lang="es-CO" sz="2000" u="sng" dirty="0" smtClean="0"/>
              <a:t>Condiciones Físicas</a:t>
            </a:r>
            <a:r>
              <a:rPr lang="es-CO" sz="2000" dirty="0" smtClean="0"/>
              <a:t>: como </a:t>
            </a:r>
            <a:r>
              <a:rPr lang="es-CO" sz="2000" dirty="0"/>
              <a:t>edad, altura, peso, sexo, fortaleza, agudeza visual.</a:t>
            </a:r>
          </a:p>
          <a:p>
            <a:pPr lvl="1" algn="just"/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57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177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500" b="1" dirty="0" smtClean="0"/>
              <a:t>Definición de </a:t>
            </a:r>
            <a:r>
              <a:rPr lang="es-CO" sz="2500" b="1" dirty="0"/>
              <a:t>Factores</a:t>
            </a:r>
          </a:p>
          <a:p>
            <a:pPr lvl="1" algn="just"/>
            <a:r>
              <a:rPr lang="es-CO" sz="2000" b="1" dirty="0">
                <a:solidFill>
                  <a:srgbClr val="C00000"/>
                </a:solidFill>
              </a:rPr>
              <a:t>Responsabilidad:</a:t>
            </a:r>
          </a:p>
          <a:p>
            <a:pPr lvl="1" algn="just"/>
            <a:r>
              <a:rPr lang="es-CO" sz="2000" dirty="0"/>
              <a:t>•	Por materias primas, materiales en proceso, herramientas, equipos 	propiedades.</a:t>
            </a:r>
          </a:p>
          <a:p>
            <a:pPr lvl="1" algn="just"/>
            <a:r>
              <a:rPr lang="es-CO" sz="2000" dirty="0"/>
              <a:t>•	Por dinero o bienes negociables.</a:t>
            </a:r>
          </a:p>
          <a:p>
            <a:pPr lvl="1" algn="just"/>
            <a:r>
              <a:rPr lang="es-CO" sz="2000" dirty="0"/>
              <a:t>•	Por beneficios o pérdidas económicas o mejora de métodos.</a:t>
            </a:r>
          </a:p>
          <a:p>
            <a:pPr lvl="1" algn="just"/>
            <a:r>
              <a:rPr lang="es-CO" sz="2000" dirty="0"/>
              <a:t>•	Por registros, ficheros o archivos.</a:t>
            </a:r>
          </a:p>
          <a:p>
            <a:pPr lvl="1" algn="just"/>
            <a:r>
              <a:rPr lang="es-CO" sz="2000" dirty="0"/>
              <a:t>•	Por supervisión</a:t>
            </a:r>
            <a:r>
              <a:rPr lang="es-CO" sz="2000" dirty="0" smtClean="0"/>
              <a:t>.</a:t>
            </a:r>
          </a:p>
          <a:p>
            <a:pPr lvl="1" algn="just"/>
            <a:endParaRPr lang="es-CO" sz="2000" dirty="0"/>
          </a:p>
          <a:p>
            <a:pPr lvl="1" algn="just"/>
            <a:r>
              <a:rPr lang="es-CO" sz="2000" b="1" dirty="0" smtClean="0">
                <a:solidFill>
                  <a:srgbClr val="C00000"/>
                </a:solidFill>
              </a:rPr>
              <a:t>Condiciones </a:t>
            </a:r>
            <a:r>
              <a:rPr lang="es-CO" sz="2000" b="1" dirty="0">
                <a:solidFill>
                  <a:srgbClr val="C00000"/>
                </a:solidFill>
              </a:rPr>
              <a:t>de trabajo:</a:t>
            </a:r>
          </a:p>
          <a:p>
            <a:pPr lvl="1" algn="just"/>
            <a:r>
              <a:rPr lang="es-CO" sz="2000" dirty="0"/>
              <a:t>•	Influencias ambientales como frio, calor, ventilación, iluminación, ruido, </a:t>
            </a:r>
            <a:r>
              <a:rPr lang="es-CO" sz="2000" dirty="0" smtClean="0"/>
              <a:t>	intemperie</a:t>
            </a:r>
            <a:r>
              <a:rPr lang="es-CO" sz="2000" dirty="0"/>
              <a:t>.</a:t>
            </a:r>
          </a:p>
          <a:p>
            <a:pPr lvl="1" algn="just"/>
            <a:r>
              <a:rPr lang="es-CO" sz="2000" dirty="0"/>
              <a:t>•	Riesgos, tanto los procedentes del trabajo como de los alrededores.</a:t>
            </a:r>
          </a:p>
          <a:p>
            <a:pPr lvl="1" algn="just"/>
            <a:r>
              <a:rPr lang="es-CO" sz="2000" dirty="0"/>
              <a:t>•	Horario de trabajo.</a:t>
            </a:r>
          </a:p>
          <a:p>
            <a:pPr lvl="1" algn="just"/>
            <a:endParaRPr lang="es-CO" sz="2000" dirty="0"/>
          </a:p>
          <a:p>
            <a:pPr lvl="1" algn="just"/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225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950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590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Selección de lo trabajos claves</a:t>
            </a:r>
            <a:endParaRPr lang="es-CO" sz="2500" b="1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O" sz="2000" dirty="0" smtClean="0"/>
              <a:t>Es aquel que es representativo del conjunto de trabajos que se pretenden valorar.</a:t>
            </a:r>
          </a:p>
          <a:p>
            <a:pPr algn="just"/>
            <a:endParaRPr lang="es-CO" sz="2000" dirty="0" smtClean="0">
              <a:solidFill>
                <a:schemeClr val="tx2"/>
              </a:solidFill>
            </a:endParaRPr>
          </a:p>
          <a:p>
            <a:pPr algn="just"/>
            <a:r>
              <a:rPr lang="es-CO" sz="2000" dirty="0" smtClean="0">
                <a:solidFill>
                  <a:schemeClr val="tx2"/>
                </a:solidFill>
              </a:rPr>
              <a:t>Normas o características para seleccionarlos:</a:t>
            </a:r>
          </a:p>
          <a:p>
            <a:pPr algn="just"/>
            <a:endParaRPr lang="es-CO" sz="2000" dirty="0" smtClean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2"/>
                </a:solidFill>
              </a:rPr>
              <a:t>Debe seleccionarse entre los trabajos por tener una definición clara que no tenga diversas interpretaciones.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2"/>
                </a:solidFill>
              </a:rPr>
              <a:t>Los salarios pagados deben ser considerados justos por la dirección y los empleados.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2"/>
                </a:solidFill>
              </a:rPr>
              <a:t>El salario debe estar dentro de la tendencia de la comunidad.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2"/>
                </a:solidFill>
              </a:rPr>
              <a:t>Deben ser estables que no cambien sus funciones ni actividades a través el tiempo.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2"/>
                </a:solidFill>
              </a:rPr>
              <a:t>Deben ser representativos de todos los niveles de remuneración. Rango alto, intermedio y bajo.</a:t>
            </a:r>
            <a:endParaRPr lang="es-CO" sz="2000" dirty="0">
              <a:solidFill>
                <a:schemeClr val="tx2"/>
              </a:solidFill>
            </a:endParaRPr>
          </a:p>
          <a:p>
            <a:pPr lvl="1" algn="just"/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57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47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Valoración de los demás trabajos:</a:t>
            </a:r>
            <a:endParaRPr lang="es-CO" sz="25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O" sz="2500" b="1" dirty="0" smtClean="0">
                <a:solidFill>
                  <a:schemeClr val="tx2"/>
                </a:solidFill>
              </a:rPr>
              <a:t>Se compara cada trabajo, factor por factor, con las escalas de comparación de los trabajos claves y se determina en qué lugar se sitúa el trabajo dentro de cada una de las escalas.</a:t>
            </a:r>
          </a:p>
          <a:p>
            <a:pPr algn="just">
              <a:lnSpc>
                <a:spcPct val="150000"/>
              </a:lnSpc>
            </a:pPr>
            <a:r>
              <a:rPr lang="es-CO" sz="2500" b="1" dirty="0" smtClean="0">
                <a:solidFill>
                  <a:schemeClr val="tx2"/>
                </a:solidFill>
              </a:rPr>
              <a:t>La valoración global de cada trabajo se obtiene haciendo la suma de los valores que se le han atribuido en cada factor. </a:t>
            </a:r>
          </a:p>
          <a:p>
            <a:pPr algn="just">
              <a:lnSpc>
                <a:spcPct val="150000"/>
              </a:lnSpc>
            </a:pPr>
            <a:r>
              <a:rPr lang="es-CO" sz="2500" b="1" dirty="0" smtClean="0">
                <a:solidFill>
                  <a:schemeClr val="tx2"/>
                </a:solidFill>
              </a:rPr>
              <a:t>Cuantos más trabajos se incorporen a la escala de comparación será más fácil y precisa la valoración de los puestos restantes.</a:t>
            </a:r>
            <a:endParaRPr lang="es-CO" sz="2000" dirty="0">
              <a:solidFill>
                <a:schemeClr val="tx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57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56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VENTAJAS Y DESVENTAJAS DEL SISTEMA</a:t>
            </a:r>
          </a:p>
          <a:p>
            <a:pPr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Ventajas: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Mayor grado de precisión al comparar trabajos.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Es consistente: Establece una relación fija entre el valor de los puestos y su remuneración.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Establecida la escala para los puestos claves, es más fácil la evaluación de los demás.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La evaluación es monetaria y no requiere conversiones.</a:t>
            </a:r>
            <a:endParaRPr lang="es-CO" sz="2500" b="1" dirty="0">
              <a:solidFill>
                <a:schemeClr val="tx2"/>
              </a:solidFill>
            </a:endParaRPr>
          </a:p>
          <a:p>
            <a:pPr lvl="1" algn="just">
              <a:lnSpc>
                <a:spcPct val="150000"/>
              </a:lnSpc>
            </a:pPr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30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18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79500" y="898631"/>
            <a:ext cx="10058400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VENTAJAS Y DESVENTAJAS DEL SISTEMA</a:t>
            </a:r>
          </a:p>
          <a:p>
            <a:pPr>
              <a:lnSpc>
                <a:spcPct val="150000"/>
              </a:lnSpc>
            </a:pPr>
            <a:r>
              <a:rPr lang="es-CO" sz="2500" b="1" dirty="0" smtClean="0">
                <a:solidFill>
                  <a:srgbClr val="C00000"/>
                </a:solidFill>
              </a:rPr>
              <a:t>Desventajas: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El sistema es complejo y difícil de explicar a los empleados.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La implementación del sistema es lenta.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Poca continuidad del sistema por utilizar unidades monetarias y los salarios no son constantes. Poco objetivo en las evaluaciones.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Es relativamente costoso.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500" b="1" dirty="0" smtClean="0">
                <a:solidFill>
                  <a:schemeClr val="tx2"/>
                </a:solidFill>
              </a:rPr>
              <a:t>Un cambio en las funciones de un puesto clave, puede falsear la valoración de la escala.</a:t>
            </a:r>
            <a:endParaRPr lang="es-CO" sz="2500" b="1" dirty="0">
              <a:solidFill>
                <a:schemeClr val="tx2"/>
              </a:solidFill>
            </a:endParaRPr>
          </a:p>
          <a:p>
            <a:pPr lvl="1" algn="just">
              <a:lnSpc>
                <a:spcPct val="150000"/>
              </a:lnSpc>
            </a:pPr>
            <a:endParaRPr lang="es-CO" sz="2000" dirty="0"/>
          </a:p>
          <a:p>
            <a:pPr lvl="1" algn="just"/>
            <a:endParaRPr lang="es-CO" sz="20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30" y="319461"/>
            <a:ext cx="516376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60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.potx" id="{6B162268-CB36-43DE-A552-0B75CE668863}" vid="{136243E8-536F-427A-82F4-B1E8D39C9676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diseño de banda amarilla (panorámica)</Template>
  <TotalTime>0</TotalTime>
  <Words>653</Words>
  <Application>Microsoft Office PowerPoint</Application>
  <PresentationFormat>Personalizado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Banded Design Yellow 16x9</vt:lpstr>
      <vt:lpstr>Sistema de Comparación de Factores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2014-08-02T22:20:41Z</dcterms:created>
  <dcterms:modified xsi:type="dcterms:W3CDTF">2014-08-16T01:55:25Z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